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597"/>
    <a:srgbClr val="092658"/>
    <a:srgbClr val="ECA800"/>
    <a:srgbClr val="E86D08"/>
    <a:srgbClr val="666666"/>
    <a:srgbClr val="005596"/>
    <a:srgbClr val="0021A5"/>
    <a:srgbClr val="FA4616"/>
    <a:srgbClr val="D32737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40" y="120"/>
      </p:cViewPr>
      <p:guideLst>
        <p:guide orient="horz" pos="23472"/>
        <p:guide pos="17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just">
              <a:defRPr sz="3200">
                <a:latin typeface="Franklin Gothic Medium" panose="020B0603020102020204" pitchFamily="34" charset="0"/>
              </a:defRPr>
            </a:pPr>
            <a:r>
              <a:rPr lang="en-US" sz="3200" b="0" dirty="0">
                <a:latin typeface="Franklin Gothic Medium" panose="020B0603020102020204" pitchFamily="34" charset="0"/>
              </a:rPr>
              <a:t>Data: Example #2</a:t>
            </a:r>
          </a:p>
        </c:rich>
      </c:tx>
      <c:layout>
        <c:manualLayout>
          <c:xMode val="edge"/>
          <c:yMode val="edge"/>
          <c:x val="0.21204223054772614"/>
          <c:y val="1.4787980609369806E-3"/>
        </c:manualLayout>
      </c:layout>
      <c:overlay val="0"/>
      <c:spPr>
        <a:noFill/>
        <a:ln w="223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653482108432799"/>
          <c:y val="0.18120462338795801"/>
          <c:w val="0.51592749296523299"/>
          <c:h val="0.639889163127873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rgbClr val="124172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AB-442E-9347-0FC829571A42}"/>
              </c:ext>
            </c:extLst>
          </c:dPt>
          <c:dPt>
            <c:idx val="1"/>
            <c:bubble3D val="0"/>
            <c:spPr>
              <a:solidFill>
                <a:srgbClr val="A1D0D0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AB-442E-9347-0FC829571A42}"/>
              </c:ext>
            </c:extLst>
          </c:dPt>
          <c:dPt>
            <c:idx val="2"/>
            <c:bubble3D val="0"/>
            <c:spPr>
              <a:solidFill>
                <a:srgbClr val="EE8F4C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AB-442E-9347-0FC829571A42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AB-442E-9347-0FC829571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3627203230036058E-2"/>
          <c:y val="0.86182610145356042"/>
          <c:w val="0.88367264697862202"/>
          <c:h val="0.13817389854643961"/>
        </c:manualLayout>
      </c:layout>
      <c:overlay val="0"/>
      <c:spPr>
        <a:noFill/>
        <a:ln w="22320">
          <a:noFill/>
        </a:ln>
      </c:spPr>
      <c:txPr>
        <a:bodyPr rot="0" vert="horz"/>
        <a:lstStyle/>
        <a:p>
          <a:pPr>
            <a:defRPr sz="2400" baseline="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Data: Example </a:t>
            </a:r>
            <a:r>
              <a:rPr lang="en-US" sz="32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#3</a:t>
            </a:r>
            <a:endParaRPr 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Arial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611893983085884"/>
          <c:y val="1.2435439203157896E-2"/>
        </c:manualLayout>
      </c:layout>
      <c:overlay val="0"/>
      <c:spPr>
        <a:noFill/>
        <a:ln w="3708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368"/>
            </a:solidFill>
            <a:ln w="3708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1-D2CE-42A8-BFC0-09BC693E279F}"/>
              </c:ext>
            </c:extLst>
          </c:dPt>
          <c:dPt>
            <c:idx val="1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3-D2CE-42A8-BFC0-09BC693E279F}"/>
              </c:ext>
            </c:extLst>
          </c:dPt>
          <c:dPt>
            <c:idx val="2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5-D2CE-42A8-BFC0-09BC693E279F}"/>
              </c:ext>
            </c:extLst>
          </c:dPt>
          <c:dPt>
            <c:idx val="3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7-D2CE-42A8-BFC0-09BC693E279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CE-42A8-BFC0-09BC693E2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24172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CE-42A8-BFC0-09BC693E27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1D0D0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CE-42A8-BFC0-09BC693E2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5796336"/>
        <c:axId val="-2095801920"/>
      </c:barChart>
      <c:catAx>
        <c:axId val="-20957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983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  <c:crossAx val="-2095801920"/>
        <c:crosses val="autoZero"/>
        <c:auto val="1"/>
        <c:lblAlgn val="ctr"/>
        <c:lblOffset val="100"/>
        <c:noMultiLvlLbl val="0"/>
      </c:catAx>
      <c:valAx>
        <c:axId val="-2095801920"/>
        <c:scaling>
          <c:orientation val="minMax"/>
        </c:scaling>
        <c:delete val="0"/>
        <c:axPos val="l"/>
        <c:majorGridlines>
          <c:spPr>
            <a:ln w="20304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27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defRPr>
            </a:pPr>
            <a:endParaRPr lang="en-US"/>
          </a:p>
        </c:txPr>
        <c:crossAx val="-2095796336"/>
        <c:crosses val="autoZero"/>
        <c:crossBetween val="between"/>
      </c:valAx>
      <c:spPr>
        <a:noFill/>
        <a:ln w="37084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738647789272751"/>
          <c:y val="0.9238496853093503"/>
          <c:w val="0.66592307165870912"/>
          <c:h val="6.0968015008725798E-2"/>
        </c:manualLayout>
      </c:layout>
      <c:overlay val="0"/>
      <c:spPr>
        <a:noFill/>
        <a:ln w="370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Arial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D566BD7A-167B-4C04-B3DD-37A246CFD1C8}"/>
              </a:ext>
            </a:extLst>
          </p:cNvPr>
          <p:cNvSpPr/>
          <p:nvPr/>
        </p:nvSpPr>
        <p:spPr>
          <a:xfrm>
            <a:off x="0" y="0"/>
            <a:ext cx="32918400" cy="43891200"/>
          </a:xfrm>
          <a:prstGeom prst="rect">
            <a:avLst/>
          </a:prstGeom>
          <a:gradFill>
            <a:gsLst>
              <a:gs pos="10000">
                <a:srgbClr val="E86D08"/>
              </a:gs>
              <a:gs pos="91000">
                <a:srgbClr val="ECA800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EB46D4-4CEA-45F1-8DD9-39DB648391DE}"/>
              </a:ext>
            </a:extLst>
          </p:cNvPr>
          <p:cNvSpPr/>
          <p:nvPr/>
        </p:nvSpPr>
        <p:spPr>
          <a:xfrm>
            <a:off x="914401" y="914399"/>
            <a:ext cx="31089597" cy="65540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B5E95-58D7-446A-8000-DB22F75AE546}"/>
              </a:ext>
            </a:extLst>
          </p:cNvPr>
          <p:cNvSpPr/>
          <p:nvPr/>
        </p:nvSpPr>
        <p:spPr>
          <a:xfrm>
            <a:off x="914401" y="7759343"/>
            <a:ext cx="130301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11142-BFAC-449E-A169-6F740CAACEC9}"/>
              </a:ext>
            </a:extLst>
          </p:cNvPr>
          <p:cNvSpPr/>
          <p:nvPr/>
        </p:nvSpPr>
        <p:spPr>
          <a:xfrm>
            <a:off x="14173200" y="7759343"/>
            <a:ext cx="178307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1A777-A49C-4164-BCF1-911C67146D8D}"/>
              </a:ext>
            </a:extLst>
          </p:cNvPr>
          <p:cNvSpPr/>
          <p:nvPr/>
        </p:nvSpPr>
        <p:spPr>
          <a:xfrm>
            <a:off x="914401" y="17634851"/>
            <a:ext cx="31089599" cy="128015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F18D7-D8B4-4D9B-A6C0-7AC118B84A33}"/>
              </a:ext>
            </a:extLst>
          </p:cNvPr>
          <p:cNvSpPr/>
          <p:nvPr/>
        </p:nvSpPr>
        <p:spPr>
          <a:xfrm>
            <a:off x="914403" y="30710759"/>
            <a:ext cx="16459198" cy="12344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92408-5E2D-43EC-ACEB-ED566AD719F3}"/>
              </a:ext>
            </a:extLst>
          </p:cNvPr>
          <p:cNvSpPr/>
          <p:nvPr/>
        </p:nvSpPr>
        <p:spPr>
          <a:xfrm>
            <a:off x="17602201" y="30710759"/>
            <a:ext cx="14401800" cy="6629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FCDD0-D2F3-4426-B36D-B28CAE9ED9A0}"/>
              </a:ext>
            </a:extLst>
          </p:cNvPr>
          <p:cNvSpPr txBox="1"/>
          <p:nvPr/>
        </p:nvSpPr>
        <p:spPr>
          <a:xfrm>
            <a:off x="1358537" y="3301749"/>
            <a:ext cx="30384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Title – 4” tall x 34” long - Two lines (at 80 pt. font)</a:t>
            </a:r>
          </a:p>
          <a:p>
            <a:r>
              <a:rPr lang="en-US" sz="8000" b="1" i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If longer than these two lines, please shorten your title</a:t>
            </a:r>
          </a:p>
          <a:p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One line for Authorship Team (at 60 pt. font</a:t>
            </a:r>
            <a:r>
              <a:rPr lang="en-US" sz="6000" dirty="0">
                <a:solidFill>
                  <a:srgbClr val="0021A5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83D0A-178D-4CA4-8967-8F8CBAA8196A}"/>
              </a:ext>
            </a:extLst>
          </p:cNvPr>
          <p:cNvSpPr txBox="1"/>
          <p:nvPr/>
        </p:nvSpPr>
        <p:spPr>
          <a:xfrm>
            <a:off x="1358537" y="8188486"/>
            <a:ext cx="1228126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Introduction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14.25” long</a:t>
            </a:r>
          </a:p>
          <a:p>
            <a:pPr marL="42862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Use short paragraphs and bullet points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produces an 36”x 48” VERTICAL poster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provides guides for setting up your poster for Celebration Day 2025</a:t>
            </a:r>
          </a:p>
          <a:p>
            <a:endParaRPr lang="en-US" sz="4000" dirty="0">
              <a:solidFill>
                <a:srgbClr val="124172"/>
              </a:solidFill>
              <a:latin typeface="Franklin Gothic Book" panose="020B05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Fonts and styles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Unless otherwise stated, informational text in each box should be: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consistent in size and font across all boxes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smaller than 30 pt. Franklin Gothic Book 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larger than 40 pt. Franklin Gothic 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A5A01-2498-477D-8267-6184D9B9BE6B}"/>
              </a:ext>
            </a:extLst>
          </p:cNvPr>
          <p:cNvSpPr txBox="1"/>
          <p:nvPr/>
        </p:nvSpPr>
        <p:spPr>
          <a:xfrm>
            <a:off x="14678297" y="8188486"/>
            <a:ext cx="1706444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Methods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Bulleted lists &amp; separating content 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using large paragraphs on your poster.  Do not cut &amp; paste your abstract onto 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the poster.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Bulleted lists combined with headings will help your user understand your key points. You can use the bulleted list template below: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Here’s an example of a bulleted list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can also try using the following format to summarize key points: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1: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2: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3: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24BA3-23BD-479B-8238-E4F8D075ADA5}"/>
              </a:ext>
            </a:extLst>
          </p:cNvPr>
          <p:cNvSpPr/>
          <p:nvPr/>
        </p:nvSpPr>
        <p:spPr>
          <a:xfrm>
            <a:off x="17602200" y="37568779"/>
            <a:ext cx="100583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7AB56-0294-4F4A-B16B-0E4C33E489A8}"/>
              </a:ext>
            </a:extLst>
          </p:cNvPr>
          <p:cNvSpPr/>
          <p:nvPr/>
        </p:nvSpPr>
        <p:spPr>
          <a:xfrm>
            <a:off x="27889199" y="37568779"/>
            <a:ext cx="41147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683F5E-BEE2-4A1D-937D-FEFE624E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9" y="1420456"/>
            <a:ext cx="11443060" cy="12931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130DB-34E7-429D-9399-51B2585FFE99}"/>
              </a:ext>
            </a:extLst>
          </p:cNvPr>
          <p:cNvSpPr txBox="1"/>
          <p:nvPr/>
        </p:nvSpPr>
        <p:spPr>
          <a:xfrm>
            <a:off x="18000617" y="31133985"/>
            <a:ext cx="137421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Discussion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cap="all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- 7” tall x 14.25” long</a:t>
            </a:r>
          </a:p>
          <a:p>
            <a:pPr marL="42675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Icons are also a great way to add imagery to your poster.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Below are some icons you can use. </a:t>
            </a:r>
          </a:p>
          <a:p>
            <a:pPr marL="403225" indent="-360363">
              <a:spcAft>
                <a:spcPts val="56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you use these icons, please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add “Icons designed by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Freepik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”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in your references. Resize as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needed. You can also search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for others that are free.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95BD7A-6E46-4B91-83BE-AF5CEEC2DEAF}"/>
              </a:ext>
            </a:extLst>
          </p:cNvPr>
          <p:cNvSpPr txBox="1"/>
          <p:nvPr/>
        </p:nvSpPr>
        <p:spPr>
          <a:xfrm>
            <a:off x="18000617" y="37985284"/>
            <a:ext cx="9659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REFERENCES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 6” tall x 9.5” long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References – 18 pt. – 20 pt. font</a:t>
            </a:r>
          </a:p>
          <a:p>
            <a:endParaRPr lang="en-US" sz="4800" dirty="0"/>
          </a:p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ACKNOWLEDGEMENTS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Acknowledgements– 18 pt. – 20 pt. font</a:t>
            </a:r>
          </a:p>
          <a:p>
            <a:r>
              <a:rPr lang="en-US" sz="3600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BB51C2-8175-46B0-AA42-9F6FB82D9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872" y="34393011"/>
            <a:ext cx="1072234" cy="108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EF18B3-A110-4FDE-90B8-B8B5237C4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4393011"/>
            <a:ext cx="720102" cy="9713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FBFA00-FB3C-4816-8B34-295C6227C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272" y="34393011"/>
            <a:ext cx="1060657" cy="967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90601C-3387-4AAA-B146-64FCEF453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97" y="34371248"/>
            <a:ext cx="700411" cy="11310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4BEC84-8F09-4EDC-9328-ECFB9043B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597" y="34417753"/>
            <a:ext cx="1137910" cy="670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B85227-AC62-4F37-8421-175CBE93B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6004096"/>
            <a:ext cx="1260584" cy="8788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650BB1-522F-4938-B156-BEA795F038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17" y="35906882"/>
            <a:ext cx="978891" cy="9148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49979A-B94C-42B3-8C45-E60B3E74F7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09" y="35906885"/>
            <a:ext cx="850085" cy="8254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0DB7DB-9929-4130-BC8E-945C970FE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28" y="35879659"/>
            <a:ext cx="858022" cy="8451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0D41FD-8D04-4A41-826C-ACCF584B9D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832" y="35847149"/>
            <a:ext cx="1137910" cy="840445"/>
          </a:xfrm>
          <a:prstGeom prst="rect">
            <a:avLst/>
          </a:prstGeom>
        </p:spPr>
      </p:pic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703413BA-FD20-4B52-912D-DFDE6F0E4FD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72078" y="22831488"/>
          <a:ext cx="6201293" cy="434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847FAA0-8D9D-4096-BCA0-74DB774AB6D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755617" y="23615123"/>
          <a:ext cx="8013468" cy="60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B8D71A-7EC5-48B4-803D-F78FF4154529}"/>
              </a:ext>
            </a:extLst>
          </p:cNvPr>
          <p:cNvSpPr txBox="1"/>
          <p:nvPr/>
        </p:nvSpPr>
        <p:spPr>
          <a:xfrm>
            <a:off x="1358537" y="18021646"/>
            <a:ext cx="29681187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RESULTS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- 14” tall x 34” long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pPr>
              <a:spcAft>
                <a:spcPts val="280"/>
              </a:spcAft>
            </a:pPr>
            <a:r>
              <a:rPr lang="en-US" sz="44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Great posters have results presented using great graphics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When inserting a photo do not add borders or other enhancements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Photos should have associated captions. Several options are shown below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adding blurry photos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may include charts in your poster. If possible, utilize the templates provided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to display your data to create a cohesive look and feel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using screenshots of your tables, ensure images are high-quality/high resolution 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4CA9681-D33A-4545-8AB4-A2BA49023C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08959" y="18594612"/>
          <a:ext cx="10749291" cy="332864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583097">
                  <a:extLst>
                    <a:ext uri="{9D8B030D-6E8A-4147-A177-3AD203B41FA5}">
                      <a16:colId xmlns:a16="http://schemas.microsoft.com/office/drawing/2014/main" val="497723813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2547619611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1892639966"/>
                    </a:ext>
                  </a:extLst>
                </a:gridCol>
              </a:tblGrid>
              <a:tr h="8842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Data: Example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#1</a:t>
                      </a:r>
                      <a:endParaRPr lang="en-US" sz="3200" dirty="0">
                        <a:solidFill>
                          <a:schemeClr val="bg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21336" marR="21336" marT="10668" marB="10668" anchor="ctr">
                    <a:solidFill>
                      <a:srgbClr val="1241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993964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1885476930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688632458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084194596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6C93A86F-99F3-46D9-BC80-FB57003A01DC}"/>
              </a:ext>
            </a:extLst>
          </p:cNvPr>
          <p:cNvSpPr/>
          <p:nvPr/>
        </p:nvSpPr>
        <p:spPr>
          <a:xfrm>
            <a:off x="26947610" y="27836335"/>
            <a:ext cx="4652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 Headers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30 pt. – 36 pt. font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24 pt. – 30 pt. font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53657-710D-4B53-8B4F-07B4DBB3C1F2}"/>
              </a:ext>
            </a:extLst>
          </p:cNvPr>
          <p:cNvSpPr/>
          <p:nvPr/>
        </p:nvSpPr>
        <p:spPr>
          <a:xfrm>
            <a:off x="28058202" y="38131210"/>
            <a:ext cx="3815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Utilize this space </a:t>
            </a:r>
          </a:p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for a QR code that</a:t>
            </a:r>
          </a:p>
          <a:p>
            <a:pPr marL="42862" algn="ctr">
              <a:buClr>
                <a:srgbClr val="124172"/>
              </a:buClr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Links to supplemental information/video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315987-3B9D-4185-9DB3-DC58DEC1009D}"/>
              </a:ext>
            </a:extLst>
          </p:cNvPr>
          <p:cNvSpPr txBox="1"/>
          <p:nvPr/>
        </p:nvSpPr>
        <p:spPr>
          <a:xfrm>
            <a:off x="4822104" y="25588842"/>
            <a:ext cx="36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7A5465-614F-4BBF-A912-D0415698463E}"/>
              </a:ext>
            </a:extLst>
          </p:cNvPr>
          <p:cNvSpPr txBox="1"/>
          <p:nvPr/>
        </p:nvSpPr>
        <p:spPr>
          <a:xfrm>
            <a:off x="12586285" y="28148672"/>
            <a:ext cx="381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58" name="Rectangular Callout 100">
            <a:extLst>
              <a:ext uri="{FF2B5EF4-FFF2-40B4-BE49-F238E27FC236}">
                <a16:creationId xmlns:a16="http://schemas.microsoft.com/office/drawing/2014/main" id="{D0A8A48A-4AFB-4FDB-BD0F-638CEEF5D1F4}"/>
              </a:ext>
            </a:extLst>
          </p:cNvPr>
          <p:cNvSpPr/>
          <p:nvPr/>
        </p:nvSpPr>
        <p:spPr>
          <a:xfrm>
            <a:off x="11717383" y="28996179"/>
            <a:ext cx="1890272" cy="545675"/>
          </a:xfrm>
          <a:prstGeom prst="rect">
            <a:avLst/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UF Health</a:t>
            </a:r>
          </a:p>
        </p:txBody>
      </p:sp>
      <p:sp>
        <p:nvSpPr>
          <p:cNvPr id="59" name="Rectangular Callout 106">
            <a:extLst>
              <a:ext uri="{FF2B5EF4-FFF2-40B4-BE49-F238E27FC236}">
                <a16:creationId xmlns:a16="http://schemas.microsoft.com/office/drawing/2014/main" id="{4816FDFF-3F00-4637-94F9-FE9F7C812BBC}"/>
              </a:ext>
            </a:extLst>
          </p:cNvPr>
          <p:cNvSpPr/>
          <p:nvPr/>
        </p:nvSpPr>
        <p:spPr>
          <a:xfrm>
            <a:off x="4205241" y="28266514"/>
            <a:ext cx="3240737" cy="1202757"/>
          </a:xfrm>
          <a:prstGeom prst="wedgeRectCallout">
            <a:avLst>
              <a:gd name="adj1" fmla="val -64417"/>
              <a:gd name="adj2" fmla="val -20721"/>
            </a:avLst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pic>
        <p:nvPicPr>
          <p:cNvPr id="60" name="Picture 59" descr="statnet.png">
            <a:extLst>
              <a:ext uri="{FF2B5EF4-FFF2-40B4-BE49-F238E27FC236}">
                <a16:creationId xmlns:a16="http://schemas.microsoft.com/office/drawing/2014/main" id="{BC8A9367-F03C-454C-998C-FD8E1A6CF6F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9143935" y="25339997"/>
            <a:ext cx="2286001" cy="220792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58AAD04-5633-44CF-B2C0-D694675186B6}"/>
              </a:ext>
            </a:extLst>
          </p:cNvPr>
          <p:cNvSpPr txBox="1"/>
          <p:nvPr/>
        </p:nvSpPr>
        <p:spPr>
          <a:xfrm>
            <a:off x="9144928" y="24398272"/>
            <a:ext cx="5336070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12417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the University of Florida</a:t>
            </a:r>
          </a:p>
        </p:txBody>
      </p:sp>
      <p:pic>
        <p:nvPicPr>
          <p:cNvPr id="62" name="Picture 61" descr="statnet.png">
            <a:extLst>
              <a:ext uri="{FF2B5EF4-FFF2-40B4-BE49-F238E27FC236}">
                <a16:creationId xmlns:a16="http://schemas.microsoft.com/office/drawing/2014/main" id="{A56F8658-2109-42C4-8945-65CE1C87D99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1416820" y="24905563"/>
            <a:ext cx="2286001" cy="2207929"/>
          </a:xfrm>
          <a:prstGeom prst="rect">
            <a:avLst/>
          </a:prstGeom>
        </p:spPr>
      </p:pic>
      <p:pic>
        <p:nvPicPr>
          <p:cNvPr id="63" name="Picture 62" descr="statnet.png">
            <a:extLst>
              <a:ext uri="{FF2B5EF4-FFF2-40B4-BE49-F238E27FC236}">
                <a16:creationId xmlns:a16="http://schemas.microsoft.com/office/drawing/2014/main" id="{582E4767-42DC-4863-995D-C107B4F013B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1416821" y="27763927"/>
            <a:ext cx="2286001" cy="2207929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04DED2-7852-4C52-AC6A-9CE356FD552B}"/>
              </a:ext>
            </a:extLst>
          </p:cNvPr>
          <p:cNvCxnSpPr>
            <a:cxnSpLocks/>
          </p:cNvCxnSpPr>
          <p:nvPr/>
        </p:nvCxnSpPr>
        <p:spPr>
          <a:xfrm flipH="1">
            <a:off x="3702821" y="26009527"/>
            <a:ext cx="970556" cy="0"/>
          </a:xfrm>
          <a:prstGeom prst="straightConnector1">
            <a:avLst/>
          </a:prstGeom>
          <a:ln w="50800" cap="sq">
            <a:solidFill>
              <a:srgbClr val="124172"/>
            </a:solidFill>
            <a:headEnd type="none" w="med" len="med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tatnet.png">
            <a:extLst>
              <a:ext uri="{FF2B5EF4-FFF2-40B4-BE49-F238E27FC236}">
                <a16:creationId xmlns:a16="http://schemas.microsoft.com/office/drawing/2014/main" id="{67C252A5-8CB2-4580-AF2B-B32CFDA57EE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8811353" y="27951040"/>
            <a:ext cx="2286001" cy="2207929"/>
          </a:xfrm>
          <a:prstGeom prst="rect">
            <a:avLst/>
          </a:prstGeom>
        </p:spPr>
      </p:pic>
      <p:sp>
        <p:nvSpPr>
          <p:cNvPr id="66" name="Arc 65">
            <a:extLst>
              <a:ext uri="{FF2B5EF4-FFF2-40B4-BE49-F238E27FC236}">
                <a16:creationId xmlns:a16="http://schemas.microsoft.com/office/drawing/2014/main" id="{6A2E6CED-D1E6-4801-BE6C-52F5F9D8319A}"/>
              </a:ext>
            </a:extLst>
          </p:cNvPr>
          <p:cNvSpPr/>
          <p:nvPr/>
        </p:nvSpPr>
        <p:spPr>
          <a:xfrm rot="15135677">
            <a:off x="10565927" y="28329148"/>
            <a:ext cx="1424864" cy="1873179"/>
          </a:xfrm>
          <a:prstGeom prst="arc">
            <a:avLst>
              <a:gd name="adj1" fmla="val 8948192"/>
              <a:gd name="adj2" fmla="val 15068933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6E50B65F-94BB-4A48-8D8C-F88B2C763E7E}"/>
              </a:ext>
            </a:extLst>
          </p:cNvPr>
          <p:cNvSpPr/>
          <p:nvPr/>
        </p:nvSpPr>
        <p:spPr>
          <a:xfrm rot="4839691">
            <a:off x="11209228" y="27711786"/>
            <a:ext cx="1041683" cy="1709185"/>
          </a:xfrm>
          <a:prstGeom prst="arc">
            <a:avLst>
              <a:gd name="adj1" fmla="val 7110310"/>
              <a:gd name="adj2" fmla="val 15386471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5DC0F5-107F-4AD1-9444-AAFE2EEF3D97}"/>
              </a:ext>
            </a:extLst>
          </p:cNvPr>
          <p:cNvSpPr txBox="1"/>
          <p:nvPr/>
        </p:nvSpPr>
        <p:spPr>
          <a:xfrm>
            <a:off x="1358537" y="31160112"/>
            <a:ext cx="157490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CONCLUSIONS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- 13.5”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Make sure you FIRST save your 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as a PowerPoint file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Save file using this naming convention: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lastnamefirstname.firstwordofyourposter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(example)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KalynychColleen.Sepsis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spcAft>
                <a:spcPts val="120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Upload your file using the Google link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provided in the acceptance email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2CF4716-9585-4FD6-A4C6-E993B0FB56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72" y="34083768"/>
            <a:ext cx="6022603" cy="637864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05BA277-AB8A-4BA1-AC72-06489F2BCB63}"/>
              </a:ext>
            </a:extLst>
          </p:cNvPr>
          <p:cNvSpPr txBox="1"/>
          <p:nvPr/>
        </p:nvSpPr>
        <p:spPr>
          <a:xfrm>
            <a:off x="11150855" y="33194471"/>
            <a:ext cx="6071038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2.0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Chest x-ray showing </a:t>
            </a:r>
            <a:r>
              <a:rPr lang="en-US" sz="2400" dirty="0" err="1">
                <a:solidFill>
                  <a:srgbClr val="124172"/>
                </a:solidFill>
                <a:latin typeface="Franklin Gothic Book" panose="020B0503020102020204" pitchFamily="34" charset="0"/>
              </a:rPr>
              <a:t>miliary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tuberculosis</a:t>
            </a:r>
          </a:p>
        </p:txBody>
      </p:sp>
    </p:spTree>
    <p:extLst>
      <p:ext uri="{BB962C8B-B14F-4D97-AF65-F5344CB8AC3E}">
        <p14:creationId xmlns:p14="http://schemas.microsoft.com/office/powerpoint/2010/main" val="128586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609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O'Leary, Jessica</dc:creator>
  <cp:lastModifiedBy>Sevigny, Tyler</cp:lastModifiedBy>
  <cp:revision>22</cp:revision>
  <dcterms:created xsi:type="dcterms:W3CDTF">2025-01-24T17:12:17Z</dcterms:created>
  <dcterms:modified xsi:type="dcterms:W3CDTF">2025-03-17T14:50:54Z</dcterms:modified>
</cp:coreProperties>
</file>